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1"/>
  </p:notesMasterIdLst>
  <p:sldIdLst>
    <p:sldId id="261" r:id="rId5"/>
    <p:sldId id="262" r:id="rId6"/>
    <p:sldId id="263" r:id="rId7"/>
    <p:sldId id="264" r:id="rId8"/>
    <p:sldId id="265"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4/4/2021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4C0F6-B6BA-4A59-8AB9-8FCB9FFE05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2AE5F0-31D5-43E4-9BE0-9FF61E5621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FE7F59-DB1F-4497-AB05-905764AC6954}"/>
              </a:ext>
            </a:extLst>
          </p:cNvPr>
          <p:cNvSpPr>
            <a:spLocks noGrp="1"/>
          </p:cNvSpPr>
          <p:nvPr>
            <p:ph type="dt" sz="half" idx="10"/>
          </p:nvPr>
        </p:nvSpPr>
        <p:spPr/>
        <p:txBody>
          <a:bodyPr/>
          <a:lstStyle/>
          <a:p>
            <a:fld id="{808C238F-B856-42A4-BC32-194DCC130D5F}" type="datetime1">
              <a:rPr lang="en-US" smtClean="0"/>
              <a:t>4/4/2021</a:t>
            </a:fld>
            <a:endParaRPr lang="en-US" dirty="0"/>
          </a:p>
        </p:txBody>
      </p:sp>
      <p:sp>
        <p:nvSpPr>
          <p:cNvPr id="5" name="Footer Placeholder 4">
            <a:extLst>
              <a:ext uri="{FF2B5EF4-FFF2-40B4-BE49-F238E27FC236}">
                <a16:creationId xmlns:a16="http://schemas.microsoft.com/office/drawing/2014/main" id="{674C244C-3ACF-4C8B-838E-65C17961353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503B772-4A0B-47C6-B865-576E3E01AC5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28677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78200-911A-4982-BEE9-08D29A66AC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E854D7-A6BE-43CE-95E8-8CDCC9A75B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0CA628-1100-4B69-B7C1-8F90A76E7657}"/>
              </a:ext>
            </a:extLst>
          </p:cNvPr>
          <p:cNvSpPr>
            <a:spLocks noGrp="1"/>
          </p:cNvSpPr>
          <p:nvPr>
            <p:ph type="dt" sz="half" idx="10"/>
          </p:nvPr>
        </p:nvSpPr>
        <p:spPr/>
        <p:txBody>
          <a:bodyPr/>
          <a:lstStyle/>
          <a:p>
            <a:fld id="{AD8D02C8-8352-4A2E-A3CD-139A8583C932}" type="datetime1">
              <a:rPr lang="en-US" smtClean="0"/>
              <a:t>4/4/2021</a:t>
            </a:fld>
            <a:endParaRPr lang="en-US" dirty="0"/>
          </a:p>
        </p:txBody>
      </p:sp>
      <p:sp>
        <p:nvSpPr>
          <p:cNvPr id="5" name="Footer Placeholder 4">
            <a:extLst>
              <a:ext uri="{FF2B5EF4-FFF2-40B4-BE49-F238E27FC236}">
                <a16:creationId xmlns:a16="http://schemas.microsoft.com/office/drawing/2014/main" id="{57782421-310E-43F3-81A6-5314115E277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E3D3E1-708E-415C-8C7A-9EB7F8170C3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79255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99E80B-7F61-45C0-AB95-0411CF4A75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56B8299-4538-4A13-8062-3DB982EDE64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BDB43A-793D-4E90-B6C1-31A86FF9E7B9}"/>
              </a:ext>
            </a:extLst>
          </p:cNvPr>
          <p:cNvSpPr>
            <a:spLocks noGrp="1"/>
          </p:cNvSpPr>
          <p:nvPr>
            <p:ph type="dt" sz="half" idx="10"/>
          </p:nvPr>
        </p:nvSpPr>
        <p:spPr/>
        <p:txBody>
          <a:bodyPr/>
          <a:lstStyle/>
          <a:p>
            <a:fld id="{6F680581-4B77-41E9-BE55-C3C9C3900A2A}" type="datetime1">
              <a:rPr lang="en-US" smtClean="0"/>
              <a:t>4/4/2021</a:t>
            </a:fld>
            <a:endParaRPr lang="en-US" dirty="0"/>
          </a:p>
        </p:txBody>
      </p:sp>
      <p:sp>
        <p:nvSpPr>
          <p:cNvPr id="5" name="Footer Placeholder 4">
            <a:extLst>
              <a:ext uri="{FF2B5EF4-FFF2-40B4-BE49-F238E27FC236}">
                <a16:creationId xmlns:a16="http://schemas.microsoft.com/office/drawing/2014/main" id="{BC994660-3083-4F6E-9197-E7ED80473CA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6876715-E2CA-4EA0-85AE-63BFF6EA1D7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9054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4928E-741F-4DD1-A3C5-F07F1C1FD9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D5ACBD-E0FB-4B83-B0A0-D884F958492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572FDF-EE4E-4D81-AFD8-3FFE7482BFC7}"/>
              </a:ext>
            </a:extLst>
          </p:cNvPr>
          <p:cNvSpPr>
            <a:spLocks noGrp="1"/>
          </p:cNvSpPr>
          <p:nvPr>
            <p:ph type="dt" sz="half" idx="10"/>
          </p:nvPr>
        </p:nvSpPr>
        <p:spPr/>
        <p:txBody>
          <a:bodyPr/>
          <a:lstStyle/>
          <a:p>
            <a:fld id="{742C1CB5-A088-4DB4-8A5C-B084F9B2B528}" type="datetime1">
              <a:rPr lang="en-US" smtClean="0"/>
              <a:t>4/4/2021</a:t>
            </a:fld>
            <a:endParaRPr lang="en-US" dirty="0"/>
          </a:p>
        </p:txBody>
      </p:sp>
      <p:sp>
        <p:nvSpPr>
          <p:cNvPr id="5" name="Footer Placeholder 4">
            <a:extLst>
              <a:ext uri="{FF2B5EF4-FFF2-40B4-BE49-F238E27FC236}">
                <a16:creationId xmlns:a16="http://schemas.microsoft.com/office/drawing/2014/main" id="{D4A7410A-DC70-4DCC-B41A-6C0638BEEB2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3BD75D4-6A10-45B0-BC5E-9EFD55C1DA8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22225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60E9F-73FF-48F0-87A3-AC372CFF498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9B1B51B-BA9F-418D-AC03-776DCBBBD04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3B6168C-3846-4D60-BB1B-8AABF2B8EB9D}"/>
              </a:ext>
            </a:extLst>
          </p:cNvPr>
          <p:cNvSpPr>
            <a:spLocks noGrp="1"/>
          </p:cNvSpPr>
          <p:nvPr>
            <p:ph type="dt" sz="half" idx="10"/>
          </p:nvPr>
        </p:nvSpPr>
        <p:spPr/>
        <p:txBody>
          <a:bodyPr/>
          <a:lstStyle/>
          <a:p>
            <a:fld id="{CE3C1328-ADC8-435B-8F5C-D339CD9DD487}" type="datetime1">
              <a:rPr lang="en-US" smtClean="0"/>
              <a:t>4/4/2021</a:t>
            </a:fld>
            <a:endParaRPr lang="en-US" dirty="0"/>
          </a:p>
        </p:txBody>
      </p:sp>
      <p:sp>
        <p:nvSpPr>
          <p:cNvPr id="5" name="Footer Placeholder 4">
            <a:extLst>
              <a:ext uri="{FF2B5EF4-FFF2-40B4-BE49-F238E27FC236}">
                <a16:creationId xmlns:a16="http://schemas.microsoft.com/office/drawing/2014/main" id="{6310A99D-D6A7-4D3F-8E81-60B78E1D91C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6609FE-A690-4B07-BF0D-453926CC8A4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3230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E0B9B-6571-496C-BAFA-7121F49F4A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52E68B-534A-4635-B398-D0B87F06E1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293BD3-A40C-4DF0-A207-3CE5469D42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AC32E4-E526-4FAB-B54F-0923EE04171D}"/>
              </a:ext>
            </a:extLst>
          </p:cNvPr>
          <p:cNvSpPr>
            <a:spLocks noGrp="1"/>
          </p:cNvSpPr>
          <p:nvPr>
            <p:ph type="dt" sz="half" idx="10"/>
          </p:nvPr>
        </p:nvSpPr>
        <p:spPr/>
        <p:txBody>
          <a:bodyPr/>
          <a:lstStyle/>
          <a:p>
            <a:fld id="{50256410-64C5-4311-8359-FDA6B61ABBAE}" type="datetime1">
              <a:rPr lang="en-US" smtClean="0"/>
              <a:t>4/4/2021</a:t>
            </a:fld>
            <a:endParaRPr lang="en-US" dirty="0"/>
          </a:p>
        </p:txBody>
      </p:sp>
      <p:sp>
        <p:nvSpPr>
          <p:cNvPr id="6" name="Footer Placeholder 5">
            <a:extLst>
              <a:ext uri="{FF2B5EF4-FFF2-40B4-BE49-F238E27FC236}">
                <a16:creationId xmlns:a16="http://schemas.microsoft.com/office/drawing/2014/main" id="{5425D9AC-E175-4A54-8370-4F4F709F9FB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7017E0C-6705-45A0-8C2A-84F216321A5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10415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714FA-2AEE-4A8D-8CAB-9D0849C2455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E2427AA-AA02-44E1-AE17-43D613D721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947A7-0462-4841-8D34-EB9B4093284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B45DF39-4B70-4B88-B9E0-A38DBB1BC6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20BBC5-DEB4-4924-8F95-0760829261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A5BE52-881B-4086-AC2E-9E6C4ADE5D00}"/>
              </a:ext>
            </a:extLst>
          </p:cNvPr>
          <p:cNvSpPr>
            <a:spLocks noGrp="1"/>
          </p:cNvSpPr>
          <p:nvPr>
            <p:ph type="dt" sz="half" idx="10"/>
          </p:nvPr>
        </p:nvSpPr>
        <p:spPr/>
        <p:txBody>
          <a:bodyPr/>
          <a:lstStyle/>
          <a:p>
            <a:fld id="{5018B01E-6E1B-4AFC-A690-27C447C9486E}" type="datetime1">
              <a:rPr lang="en-US" smtClean="0"/>
              <a:t>4/4/2021</a:t>
            </a:fld>
            <a:endParaRPr lang="en-US" dirty="0"/>
          </a:p>
        </p:txBody>
      </p:sp>
      <p:sp>
        <p:nvSpPr>
          <p:cNvPr id="8" name="Footer Placeholder 7">
            <a:extLst>
              <a:ext uri="{FF2B5EF4-FFF2-40B4-BE49-F238E27FC236}">
                <a16:creationId xmlns:a16="http://schemas.microsoft.com/office/drawing/2014/main" id="{0FC96285-2B25-4C51-81CA-757DD0120A7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3818155-F3F0-496B-BA2F-6F850F3A0FD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41853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7A0B3-4096-4A28-A0A3-1D73991A6F4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7E1D3F8-D798-4916-91A2-D09040D7390E}"/>
              </a:ext>
            </a:extLst>
          </p:cNvPr>
          <p:cNvSpPr>
            <a:spLocks noGrp="1"/>
          </p:cNvSpPr>
          <p:nvPr>
            <p:ph type="dt" sz="half" idx="10"/>
          </p:nvPr>
        </p:nvSpPr>
        <p:spPr/>
        <p:txBody>
          <a:bodyPr/>
          <a:lstStyle/>
          <a:p>
            <a:fld id="{6852F3D2-503A-4E49-99AD-125A054E178F}" type="datetime1">
              <a:rPr lang="en-US" smtClean="0"/>
              <a:t>4/4/2021</a:t>
            </a:fld>
            <a:endParaRPr lang="en-US" dirty="0"/>
          </a:p>
        </p:txBody>
      </p:sp>
      <p:sp>
        <p:nvSpPr>
          <p:cNvPr id="4" name="Footer Placeholder 3">
            <a:extLst>
              <a:ext uri="{FF2B5EF4-FFF2-40B4-BE49-F238E27FC236}">
                <a16:creationId xmlns:a16="http://schemas.microsoft.com/office/drawing/2014/main" id="{0CBDE3DC-13C4-4F5F-A0F2-8BD908A7669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E8842D-E663-4901-B5FE-F099F7C87D7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38028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D360E2-96EB-4CE0-A5FC-EA06C02D7AE8}"/>
              </a:ext>
            </a:extLst>
          </p:cNvPr>
          <p:cNvSpPr>
            <a:spLocks noGrp="1"/>
          </p:cNvSpPr>
          <p:nvPr>
            <p:ph type="dt" sz="half" idx="10"/>
          </p:nvPr>
        </p:nvSpPr>
        <p:spPr/>
        <p:txBody>
          <a:bodyPr/>
          <a:lstStyle/>
          <a:p>
            <a:fld id="{27166207-223C-48E4-AE22-548ABC801447}" type="datetime1">
              <a:rPr lang="en-US" smtClean="0"/>
              <a:t>4/4/2021</a:t>
            </a:fld>
            <a:endParaRPr lang="en-US" dirty="0"/>
          </a:p>
        </p:txBody>
      </p:sp>
      <p:sp>
        <p:nvSpPr>
          <p:cNvPr id="3" name="Footer Placeholder 2">
            <a:extLst>
              <a:ext uri="{FF2B5EF4-FFF2-40B4-BE49-F238E27FC236}">
                <a16:creationId xmlns:a16="http://schemas.microsoft.com/office/drawing/2014/main" id="{EB44EE92-9303-4349-ACD5-227F2277784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53FBED5-E600-40ED-8D0C-63EF21EA4F0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20738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8E0AE-EDB7-477C-AE82-E15FACE917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2F7140B-F24A-45FD-8D11-65B67D7648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2BB7FD-B301-43D3-A7E6-969BAB9D9F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737B67-889B-41C4-ACCD-C2E3B0FF3BC4}"/>
              </a:ext>
            </a:extLst>
          </p:cNvPr>
          <p:cNvSpPr>
            <a:spLocks noGrp="1"/>
          </p:cNvSpPr>
          <p:nvPr>
            <p:ph type="dt" sz="half" idx="10"/>
          </p:nvPr>
        </p:nvSpPr>
        <p:spPr/>
        <p:txBody>
          <a:bodyPr/>
          <a:lstStyle/>
          <a:p>
            <a:fld id="{C4941151-B38C-4230-91F0-8A3BB69A056C}" type="datetime1">
              <a:rPr lang="en-US" smtClean="0"/>
              <a:t>4/4/2021</a:t>
            </a:fld>
            <a:endParaRPr lang="en-US" dirty="0"/>
          </a:p>
        </p:txBody>
      </p:sp>
      <p:sp>
        <p:nvSpPr>
          <p:cNvPr id="6" name="Footer Placeholder 5">
            <a:extLst>
              <a:ext uri="{FF2B5EF4-FFF2-40B4-BE49-F238E27FC236}">
                <a16:creationId xmlns:a16="http://schemas.microsoft.com/office/drawing/2014/main" id="{87B1F40C-36C1-40F8-ACB7-ADF949D6ADD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0670D66-9EEC-4817-9016-1A787264216A}"/>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33992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39CE9-CBAF-4B11-8C07-00D54AE93D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3650AF7-3E10-42B3-A7C9-D4D60520F1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91E85F3-F590-4FE2-A363-C65924208A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25722E-D57B-4B68-AE53-C782A75A49B1}"/>
              </a:ext>
            </a:extLst>
          </p:cNvPr>
          <p:cNvSpPr>
            <a:spLocks noGrp="1"/>
          </p:cNvSpPr>
          <p:nvPr>
            <p:ph type="dt" sz="half" idx="10"/>
          </p:nvPr>
        </p:nvSpPr>
        <p:spPr/>
        <p:txBody>
          <a:bodyPr/>
          <a:lstStyle/>
          <a:p>
            <a:fld id="{C3F6EA29-EE45-46F5-8084-6929433FA14E}" type="datetime1">
              <a:rPr lang="en-US" smtClean="0"/>
              <a:t>4/4/2021</a:t>
            </a:fld>
            <a:endParaRPr lang="en-US" dirty="0"/>
          </a:p>
        </p:txBody>
      </p:sp>
      <p:sp>
        <p:nvSpPr>
          <p:cNvPr id="6" name="Footer Placeholder 5">
            <a:extLst>
              <a:ext uri="{FF2B5EF4-FFF2-40B4-BE49-F238E27FC236}">
                <a16:creationId xmlns:a16="http://schemas.microsoft.com/office/drawing/2014/main" id="{3D0283DF-A7E7-4773-80BC-FD05102B902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30EA698-AD40-4E94-A479-CA244045678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5382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AF4522-4C83-4A8B-9E50-0B2F3654FA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7B5CE6-A549-4FA8-A41C-4E28B00F2F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F20A43-18B1-4F71-B702-E034A65319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67B94D-50C4-4558-AAA1-857DDB1A21EF}" type="datetime1">
              <a:rPr lang="en-US" smtClean="0"/>
              <a:t>4/4/2021</a:t>
            </a:fld>
            <a:endParaRPr lang="en-US" dirty="0"/>
          </a:p>
        </p:txBody>
      </p:sp>
      <p:sp>
        <p:nvSpPr>
          <p:cNvPr id="5" name="Footer Placeholder 4">
            <a:extLst>
              <a:ext uri="{FF2B5EF4-FFF2-40B4-BE49-F238E27FC236}">
                <a16:creationId xmlns:a16="http://schemas.microsoft.com/office/drawing/2014/main" id="{ECFB8B56-9047-458D-9BC9-48CA6AD044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93A850C-1ABD-4897-9114-C36B1DC51B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540605346"/>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3">
            <a:alphaModFix amt="30000"/>
          </a:blip>
          <a:srcRect t="6504" b="9202"/>
          <a:stretch/>
        </p:blipFill>
        <p:spPr>
          <a:xfrm>
            <a:off x="0" y="10"/>
            <a:ext cx="12188389" cy="6857990"/>
          </a:xfrm>
          <a:prstGeom prst="rect">
            <a:avLst/>
          </a:prstGeom>
        </p:spPr>
      </p:pic>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b="1" dirty="0"/>
              <a:t>Type script tutorial</a:t>
            </a:r>
            <a:br>
              <a:rPr lang="en-US" b="1" dirty="0"/>
            </a:br>
            <a:r>
              <a:rPr lang="en-US" b="1" dirty="0"/>
              <a:t>Episode 3</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b="1" u="sng" dirty="0">
                <a:solidFill>
                  <a:srgbClr val="C00000"/>
                </a:solidFill>
              </a:rPr>
              <a:t>Albert Quist</a:t>
            </a:r>
          </a:p>
        </p:txBody>
      </p:sp>
      <p:sp>
        <p:nvSpPr>
          <p:cNvPr id="4" name="TextBox 3">
            <a:extLst>
              <a:ext uri="{FF2B5EF4-FFF2-40B4-BE49-F238E27FC236}">
                <a16:creationId xmlns:a16="http://schemas.microsoft.com/office/drawing/2014/main" id="{C237569C-7251-4314-BA02-219F3AEB6B56}"/>
              </a:ext>
            </a:extLst>
          </p:cNvPr>
          <p:cNvSpPr txBox="1"/>
          <p:nvPr/>
        </p:nvSpPr>
        <p:spPr>
          <a:xfrm>
            <a:off x="3238150" y="6093950"/>
            <a:ext cx="6513352" cy="369332"/>
          </a:xfrm>
          <a:prstGeom prst="rect">
            <a:avLst/>
          </a:prstGeom>
          <a:noFill/>
        </p:spPr>
        <p:txBody>
          <a:bodyPr wrap="square" rtlCol="0">
            <a:spAutoFit/>
          </a:bodyPr>
          <a:lstStyle/>
          <a:p>
            <a:r>
              <a:rPr lang="en-US" b="1" dirty="0"/>
              <a:t>https://github.com/duhowise/dotnet-ug-typescript-series</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8253" y="1110"/>
            <a:ext cx="12153747" cy="787455"/>
          </a:xfrm>
        </p:spPr>
        <p:txBody>
          <a:bodyPr>
            <a:normAutofit/>
          </a:bodyPr>
          <a:lstStyle/>
          <a:p>
            <a:pPr algn="ctr"/>
            <a:r>
              <a:rPr lang="en-US" sz="3200" b="1" u="sng" dirty="0"/>
              <a:t>TYPESCRIPT TYPES</a:t>
            </a:r>
          </a:p>
        </p:txBody>
      </p:sp>
      <p:sp>
        <p:nvSpPr>
          <p:cNvPr id="5" name="TextBox 4">
            <a:extLst>
              <a:ext uri="{FF2B5EF4-FFF2-40B4-BE49-F238E27FC236}">
                <a16:creationId xmlns:a16="http://schemas.microsoft.com/office/drawing/2014/main" id="{2446913D-739C-46B2-8B0B-09DF64AEDB61}"/>
              </a:ext>
            </a:extLst>
          </p:cNvPr>
          <p:cNvSpPr txBox="1"/>
          <p:nvPr/>
        </p:nvSpPr>
        <p:spPr>
          <a:xfrm>
            <a:off x="38253" y="599357"/>
            <a:ext cx="12007902" cy="1477328"/>
          </a:xfrm>
          <a:prstGeom prst="rect">
            <a:avLst/>
          </a:prstGeom>
          <a:noFill/>
        </p:spPr>
        <p:txBody>
          <a:bodyPr wrap="square" rtlCol="0">
            <a:spAutoFit/>
          </a:bodyPr>
          <a:lstStyle/>
          <a:p>
            <a:r>
              <a:rPr lang="en-US" b="0" i="0" dirty="0">
                <a:solidFill>
                  <a:srgbClr val="000000"/>
                </a:solidFill>
                <a:effectLst/>
                <a:latin typeface="verdana" panose="020B0604030504040204" pitchFamily="34" charset="0"/>
              </a:rPr>
              <a:t>The TypeScript language supports different types of values. It provides data types for JavaScript to transform it into a strongly typed programing language. JavaScript doesn't support data types, but with the help of TypeScript, we can use the data types feature in JavaScript. TypeScript plays an important role when the object-oriented programmer wants to use the type feature in any scripting language or object-oriented programming language.</a:t>
            </a:r>
            <a:endParaRPr lang="en-US" b="1" i="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8253" y="1110"/>
            <a:ext cx="12153747" cy="787455"/>
          </a:xfrm>
        </p:spPr>
        <p:txBody>
          <a:bodyPr>
            <a:normAutofit/>
          </a:bodyPr>
          <a:lstStyle/>
          <a:p>
            <a:pPr algn="ctr"/>
            <a:r>
              <a:rPr lang="en-US" sz="3200" b="1" u="sng" dirty="0"/>
              <a:t>TYPESCRIPT TYPES</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38254" y="662730"/>
            <a:ext cx="3116008" cy="6194160"/>
          </a:xfrm>
        </p:spPr>
        <p:txBody>
          <a:bodyPr>
            <a:normAutofit fontScale="92500" lnSpcReduction="20000"/>
          </a:bodyPr>
          <a:lstStyle/>
          <a:p>
            <a:pPr>
              <a:lnSpc>
                <a:spcPct val="110000"/>
              </a:lnSpc>
            </a:pPr>
            <a:r>
              <a:rPr lang="en-US" sz="3200" dirty="0"/>
              <a:t>Static</a:t>
            </a:r>
          </a:p>
          <a:p>
            <a:pPr lvl="1">
              <a:lnSpc>
                <a:spcPct val="110000"/>
              </a:lnSpc>
            </a:pPr>
            <a:r>
              <a:rPr lang="en-US" sz="2400" dirty="0"/>
              <a:t>Built-In</a:t>
            </a:r>
          </a:p>
          <a:p>
            <a:pPr lvl="2">
              <a:lnSpc>
                <a:spcPct val="110000"/>
              </a:lnSpc>
            </a:pPr>
            <a:r>
              <a:rPr lang="en-US" dirty="0"/>
              <a:t>Number</a:t>
            </a:r>
          </a:p>
          <a:p>
            <a:pPr lvl="2">
              <a:lnSpc>
                <a:spcPct val="110000"/>
              </a:lnSpc>
            </a:pPr>
            <a:r>
              <a:rPr lang="en-US" dirty="0"/>
              <a:t>Void</a:t>
            </a:r>
          </a:p>
          <a:p>
            <a:pPr lvl="2">
              <a:lnSpc>
                <a:spcPct val="110000"/>
              </a:lnSpc>
            </a:pPr>
            <a:r>
              <a:rPr lang="en-US" dirty="0"/>
              <a:t>String</a:t>
            </a:r>
          </a:p>
          <a:p>
            <a:pPr lvl="2">
              <a:lnSpc>
                <a:spcPct val="110000"/>
              </a:lnSpc>
            </a:pPr>
            <a:r>
              <a:rPr lang="en-US" dirty="0"/>
              <a:t>Null</a:t>
            </a:r>
          </a:p>
          <a:p>
            <a:pPr lvl="2">
              <a:lnSpc>
                <a:spcPct val="110000"/>
              </a:lnSpc>
            </a:pPr>
            <a:r>
              <a:rPr lang="en-US" dirty="0"/>
              <a:t>Boolean</a:t>
            </a:r>
          </a:p>
          <a:p>
            <a:pPr lvl="1">
              <a:lnSpc>
                <a:spcPct val="110000"/>
              </a:lnSpc>
            </a:pPr>
            <a:r>
              <a:rPr lang="en-US" sz="2400" dirty="0"/>
              <a:t>User-Defined</a:t>
            </a:r>
          </a:p>
          <a:p>
            <a:pPr lvl="2">
              <a:lnSpc>
                <a:spcPct val="110000"/>
              </a:lnSpc>
            </a:pPr>
            <a:r>
              <a:rPr lang="en-US" sz="2200" dirty="0"/>
              <a:t>Array</a:t>
            </a:r>
          </a:p>
          <a:p>
            <a:pPr lvl="2">
              <a:lnSpc>
                <a:spcPct val="110000"/>
              </a:lnSpc>
            </a:pPr>
            <a:r>
              <a:rPr lang="en-US" sz="2200" dirty="0"/>
              <a:t>Class</a:t>
            </a:r>
          </a:p>
          <a:p>
            <a:pPr lvl="2">
              <a:lnSpc>
                <a:spcPct val="110000"/>
              </a:lnSpc>
            </a:pPr>
            <a:r>
              <a:rPr lang="en-US" sz="2200" dirty="0" err="1"/>
              <a:t>Touple</a:t>
            </a:r>
            <a:endParaRPr lang="en-US" sz="2200" dirty="0"/>
          </a:p>
          <a:p>
            <a:pPr lvl="2">
              <a:lnSpc>
                <a:spcPct val="110000"/>
              </a:lnSpc>
            </a:pPr>
            <a:r>
              <a:rPr lang="en-US" sz="2200" dirty="0"/>
              <a:t>Enum</a:t>
            </a:r>
          </a:p>
          <a:p>
            <a:pPr lvl="2">
              <a:lnSpc>
                <a:spcPct val="110000"/>
              </a:lnSpc>
            </a:pPr>
            <a:r>
              <a:rPr lang="en-US" sz="2200" dirty="0"/>
              <a:t>Interface</a:t>
            </a:r>
          </a:p>
          <a:p>
            <a:pPr lvl="2">
              <a:lnSpc>
                <a:spcPct val="110000"/>
              </a:lnSpc>
            </a:pPr>
            <a:r>
              <a:rPr lang="en-US" sz="2200" dirty="0"/>
              <a:t>Functions</a:t>
            </a:r>
          </a:p>
          <a:p>
            <a:pPr>
              <a:lnSpc>
                <a:spcPct val="110000"/>
              </a:lnSpc>
            </a:pPr>
            <a:r>
              <a:rPr lang="en-US" sz="3200" dirty="0"/>
              <a:t>Generic</a:t>
            </a:r>
          </a:p>
          <a:p>
            <a:pPr>
              <a:lnSpc>
                <a:spcPct val="110000"/>
              </a:lnSpc>
            </a:pPr>
            <a:r>
              <a:rPr lang="en-US" sz="3200" dirty="0"/>
              <a:t>Decorators</a:t>
            </a:r>
          </a:p>
        </p:txBody>
      </p:sp>
      <p:sp>
        <p:nvSpPr>
          <p:cNvPr id="5" name="TextBox 4">
            <a:extLst>
              <a:ext uri="{FF2B5EF4-FFF2-40B4-BE49-F238E27FC236}">
                <a16:creationId xmlns:a16="http://schemas.microsoft.com/office/drawing/2014/main" id="{2446913D-739C-46B2-8B0B-09DF64AEDB61}"/>
              </a:ext>
            </a:extLst>
          </p:cNvPr>
          <p:cNvSpPr txBox="1"/>
          <p:nvPr/>
        </p:nvSpPr>
        <p:spPr>
          <a:xfrm>
            <a:off x="2827091" y="599357"/>
            <a:ext cx="9219064" cy="3416320"/>
          </a:xfrm>
          <a:prstGeom prst="rect">
            <a:avLst/>
          </a:prstGeom>
          <a:noFill/>
        </p:spPr>
        <p:txBody>
          <a:bodyPr wrap="square" rtlCol="0">
            <a:spAutoFit/>
          </a:bodyPr>
          <a:lstStyle/>
          <a:p>
            <a:r>
              <a:rPr lang="en-US" b="1" i="0" dirty="0">
                <a:solidFill>
                  <a:srgbClr val="000000"/>
                </a:solidFill>
                <a:effectLst/>
                <a:latin typeface="verdana" panose="020B0604030504040204" pitchFamily="34" charset="0"/>
              </a:rPr>
              <a:t>Undefined: </a:t>
            </a:r>
            <a:r>
              <a:rPr lang="en-US" b="0" i="0" dirty="0">
                <a:solidFill>
                  <a:srgbClr val="000000"/>
                </a:solidFill>
                <a:effectLst/>
                <a:latin typeface="verdana" panose="020B0604030504040204" pitchFamily="34" charset="0"/>
              </a:rPr>
              <a:t>The Undefined primitive type denotes all uninitialized variables in TypeScript and JavaScript. It has only one value, which is undefined. The undefined keyword is not useful because we can only assign an undefined value to it. </a:t>
            </a:r>
            <a:r>
              <a:rPr lang="en-US" b="0" i="0" dirty="0" err="1">
                <a:solidFill>
                  <a:srgbClr val="000000"/>
                </a:solidFill>
                <a:effectLst/>
                <a:latin typeface="verdana" panose="020B0604030504040204" pitchFamily="34" charset="0"/>
              </a:rPr>
              <a:t>E.g</a:t>
            </a:r>
            <a:r>
              <a:rPr lang="en-US" b="0" i="0" dirty="0">
                <a:solidFill>
                  <a:srgbClr val="000000"/>
                </a:solidFill>
                <a:effectLst/>
                <a:latin typeface="verdana" panose="020B0604030504040204" pitchFamily="34" charset="0"/>
              </a:rPr>
              <a:t> let num: number=undefined.</a:t>
            </a:r>
          </a:p>
          <a:p>
            <a:endParaRPr lang="en-US" dirty="0">
              <a:solidFill>
                <a:srgbClr val="000000"/>
              </a:solidFill>
              <a:latin typeface="verdana" panose="020B0604030504040204" pitchFamily="34" charset="0"/>
            </a:endParaRPr>
          </a:p>
          <a:p>
            <a:r>
              <a:rPr lang="en-US" b="1" i="0" dirty="0">
                <a:solidFill>
                  <a:srgbClr val="000000"/>
                </a:solidFill>
                <a:effectLst/>
                <a:latin typeface="verdana" panose="020B0604030504040204" pitchFamily="34" charset="0"/>
              </a:rPr>
              <a:t>Any Type: </a:t>
            </a:r>
            <a:r>
              <a:rPr lang="en-US" b="0" i="0" dirty="0">
                <a:solidFill>
                  <a:srgbClr val="000000"/>
                </a:solidFill>
                <a:effectLst/>
                <a:latin typeface="verdana" panose="020B0604030504040204" pitchFamily="34" charset="0"/>
              </a:rPr>
              <a:t>It is the "super type" of all data type in TypeScript. It is used to represent any JavaScript value. It allows us to opt-in and opt-out of type-checking during compilation. If a variable cannot be represented in any of the basic data types, then it can be declared using "</a:t>
            </a:r>
            <a:r>
              <a:rPr lang="en-US" b="1" i="0" dirty="0">
                <a:effectLst/>
                <a:latin typeface="verdana" panose="020B0604030504040204" pitchFamily="34" charset="0"/>
              </a:rPr>
              <a:t>Any</a:t>
            </a:r>
            <a:r>
              <a:rPr lang="en-US" b="0" i="0" dirty="0">
                <a:solidFill>
                  <a:srgbClr val="000000"/>
                </a:solidFill>
                <a:effectLst/>
                <a:latin typeface="verdana" panose="020B0604030504040204" pitchFamily="34" charset="0"/>
              </a:rPr>
              <a:t>" data type. Any type is useful when we do not know about the type of value (which might come from an API or 3rd party library), and we want to skip the type-checking on compile time. </a:t>
            </a:r>
            <a:r>
              <a:rPr lang="en-US" dirty="0" err="1">
                <a:solidFill>
                  <a:srgbClr val="000000"/>
                </a:solidFill>
                <a:latin typeface="verdana" panose="020B0604030504040204" pitchFamily="34" charset="0"/>
              </a:rPr>
              <a:t>E.g</a:t>
            </a:r>
            <a:r>
              <a:rPr lang="en-US" dirty="0">
                <a:solidFill>
                  <a:srgbClr val="000000"/>
                </a:solidFill>
                <a:latin typeface="verdana" panose="020B0604030504040204" pitchFamily="34" charset="0"/>
              </a:rPr>
              <a:t> let name;</a:t>
            </a:r>
            <a:endParaRPr lang="en-US" b="1" i="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12476498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8253" y="1110"/>
            <a:ext cx="12153747" cy="787455"/>
          </a:xfrm>
        </p:spPr>
        <p:txBody>
          <a:bodyPr>
            <a:normAutofit/>
          </a:bodyPr>
          <a:lstStyle/>
          <a:p>
            <a:pPr algn="ctr"/>
            <a:r>
              <a:rPr lang="en-US" sz="3200" b="1" u="sng" dirty="0"/>
              <a:t>TYPESCRIPT TYPES</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38254" y="662730"/>
            <a:ext cx="3116008" cy="6194160"/>
          </a:xfrm>
        </p:spPr>
        <p:txBody>
          <a:bodyPr>
            <a:normAutofit fontScale="92500" lnSpcReduction="20000"/>
          </a:bodyPr>
          <a:lstStyle/>
          <a:p>
            <a:pPr>
              <a:lnSpc>
                <a:spcPct val="110000"/>
              </a:lnSpc>
            </a:pPr>
            <a:r>
              <a:rPr lang="en-US" sz="3200" dirty="0"/>
              <a:t>Static</a:t>
            </a:r>
          </a:p>
          <a:p>
            <a:pPr lvl="1">
              <a:lnSpc>
                <a:spcPct val="110000"/>
              </a:lnSpc>
            </a:pPr>
            <a:r>
              <a:rPr lang="en-US" sz="2400" dirty="0">
                <a:solidFill>
                  <a:srgbClr val="C00000"/>
                </a:solidFill>
              </a:rPr>
              <a:t>Built-In</a:t>
            </a:r>
          </a:p>
          <a:p>
            <a:pPr lvl="2">
              <a:lnSpc>
                <a:spcPct val="110000"/>
              </a:lnSpc>
            </a:pPr>
            <a:r>
              <a:rPr lang="en-US" dirty="0">
                <a:solidFill>
                  <a:srgbClr val="C00000"/>
                </a:solidFill>
              </a:rPr>
              <a:t>Number</a:t>
            </a:r>
          </a:p>
          <a:p>
            <a:pPr lvl="2">
              <a:lnSpc>
                <a:spcPct val="110000"/>
              </a:lnSpc>
            </a:pPr>
            <a:r>
              <a:rPr lang="en-US" dirty="0">
                <a:solidFill>
                  <a:srgbClr val="C00000"/>
                </a:solidFill>
              </a:rPr>
              <a:t>Void</a:t>
            </a:r>
          </a:p>
          <a:p>
            <a:pPr lvl="2">
              <a:lnSpc>
                <a:spcPct val="110000"/>
              </a:lnSpc>
            </a:pPr>
            <a:r>
              <a:rPr lang="en-US" dirty="0">
                <a:solidFill>
                  <a:srgbClr val="C00000"/>
                </a:solidFill>
              </a:rPr>
              <a:t>String</a:t>
            </a:r>
          </a:p>
          <a:p>
            <a:pPr lvl="2">
              <a:lnSpc>
                <a:spcPct val="110000"/>
              </a:lnSpc>
            </a:pPr>
            <a:r>
              <a:rPr lang="en-US" dirty="0">
                <a:solidFill>
                  <a:srgbClr val="C00000"/>
                </a:solidFill>
              </a:rPr>
              <a:t>Null</a:t>
            </a:r>
          </a:p>
          <a:p>
            <a:pPr lvl="2">
              <a:lnSpc>
                <a:spcPct val="110000"/>
              </a:lnSpc>
            </a:pPr>
            <a:r>
              <a:rPr lang="en-US" dirty="0">
                <a:solidFill>
                  <a:srgbClr val="C00000"/>
                </a:solidFill>
              </a:rPr>
              <a:t>Boolean</a:t>
            </a:r>
          </a:p>
          <a:p>
            <a:pPr lvl="1">
              <a:lnSpc>
                <a:spcPct val="110000"/>
              </a:lnSpc>
            </a:pPr>
            <a:r>
              <a:rPr lang="en-US" sz="2400" dirty="0"/>
              <a:t>User-Defined</a:t>
            </a:r>
          </a:p>
          <a:p>
            <a:pPr lvl="2">
              <a:lnSpc>
                <a:spcPct val="110000"/>
              </a:lnSpc>
            </a:pPr>
            <a:r>
              <a:rPr lang="en-US" sz="2200" dirty="0"/>
              <a:t>Array</a:t>
            </a:r>
          </a:p>
          <a:p>
            <a:pPr lvl="2">
              <a:lnSpc>
                <a:spcPct val="110000"/>
              </a:lnSpc>
            </a:pPr>
            <a:r>
              <a:rPr lang="en-US" sz="2200" dirty="0"/>
              <a:t>Class</a:t>
            </a:r>
          </a:p>
          <a:p>
            <a:pPr lvl="2">
              <a:lnSpc>
                <a:spcPct val="110000"/>
              </a:lnSpc>
            </a:pPr>
            <a:r>
              <a:rPr lang="en-US" sz="2200" dirty="0" err="1"/>
              <a:t>Touple</a:t>
            </a:r>
            <a:endParaRPr lang="en-US" sz="2200" dirty="0"/>
          </a:p>
          <a:p>
            <a:pPr lvl="2">
              <a:lnSpc>
                <a:spcPct val="110000"/>
              </a:lnSpc>
            </a:pPr>
            <a:r>
              <a:rPr lang="en-US" sz="2200" dirty="0"/>
              <a:t>Enum</a:t>
            </a:r>
          </a:p>
          <a:p>
            <a:pPr lvl="2">
              <a:lnSpc>
                <a:spcPct val="110000"/>
              </a:lnSpc>
            </a:pPr>
            <a:r>
              <a:rPr lang="en-US" sz="2200" dirty="0"/>
              <a:t>Interface</a:t>
            </a:r>
          </a:p>
          <a:p>
            <a:pPr lvl="2">
              <a:lnSpc>
                <a:spcPct val="110000"/>
              </a:lnSpc>
            </a:pPr>
            <a:r>
              <a:rPr lang="en-US" sz="2200" dirty="0"/>
              <a:t>Functions</a:t>
            </a:r>
          </a:p>
          <a:p>
            <a:pPr>
              <a:lnSpc>
                <a:spcPct val="110000"/>
              </a:lnSpc>
            </a:pPr>
            <a:r>
              <a:rPr lang="en-US" sz="3200" dirty="0"/>
              <a:t>Generic</a:t>
            </a:r>
          </a:p>
          <a:p>
            <a:pPr>
              <a:lnSpc>
                <a:spcPct val="110000"/>
              </a:lnSpc>
            </a:pPr>
            <a:r>
              <a:rPr lang="en-US" sz="3200" dirty="0"/>
              <a:t>Decorators</a:t>
            </a:r>
          </a:p>
        </p:txBody>
      </p:sp>
      <p:sp>
        <p:nvSpPr>
          <p:cNvPr id="5" name="TextBox 4">
            <a:extLst>
              <a:ext uri="{FF2B5EF4-FFF2-40B4-BE49-F238E27FC236}">
                <a16:creationId xmlns:a16="http://schemas.microsoft.com/office/drawing/2014/main" id="{2446913D-739C-46B2-8B0B-09DF64AEDB61}"/>
              </a:ext>
            </a:extLst>
          </p:cNvPr>
          <p:cNvSpPr txBox="1"/>
          <p:nvPr/>
        </p:nvSpPr>
        <p:spPr>
          <a:xfrm>
            <a:off x="2827091" y="599357"/>
            <a:ext cx="9219064" cy="6093976"/>
          </a:xfrm>
          <a:prstGeom prst="rect">
            <a:avLst/>
          </a:prstGeom>
          <a:noFill/>
        </p:spPr>
        <p:txBody>
          <a:bodyPr wrap="square" rtlCol="0">
            <a:spAutoFit/>
          </a:bodyPr>
          <a:lstStyle/>
          <a:p>
            <a:r>
              <a:rPr lang="en-US" sz="1500" b="1" i="0" dirty="0">
                <a:solidFill>
                  <a:srgbClr val="000000"/>
                </a:solidFill>
                <a:effectLst/>
                <a:latin typeface="verdana" panose="020B0604030504040204" pitchFamily="34" charset="0"/>
              </a:rPr>
              <a:t>Static: </a:t>
            </a:r>
            <a:r>
              <a:rPr lang="en-US" sz="1500" b="0" i="0" dirty="0">
                <a:solidFill>
                  <a:srgbClr val="000000"/>
                </a:solidFill>
                <a:effectLst/>
                <a:latin typeface="verdana" panose="020B0604030504040204" pitchFamily="34" charset="0"/>
              </a:rPr>
              <a:t>In the context of type systems, static types mean "at compile time" or "without running a program." In a statically typed language, variables, parameters, and objects have types that the compiler knows at compile time. The compiler used this information to perform the type checking.</a:t>
            </a:r>
          </a:p>
          <a:p>
            <a:endParaRPr lang="en-US" sz="1500" dirty="0">
              <a:solidFill>
                <a:srgbClr val="000000"/>
              </a:solidFill>
              <a:latin typeface="verdana" panose="020B0604030504040204" pitchFamily="34" charset="0"/>
            </a:endParaRPr>
          </a:p>
          <a:p>
            <a:r>
              <a:rPr lang="en-US" sz="1500" b="1" i="0" dirty="0">
                <a:solidFill>
                  <a:srgbClr val="000000"/>
                </a:solidFill>
                <a:effectLst/>
                <a:latin typeface="verdana" panose="020B0604030504040204" pitchFamily="34" charset="0"/>
              </a:rPr>
              <a:t>Number: </a:t>
            </a:r>
            <a:r>
              <a:rPr lang="en-US" sz="1500" b="0" i="0" dirty="0">
                <a:solidFill>
                  <a:srgbClr val="000000"/>
                </a:solidFill>
                <a:effectLst/>
                <a:latin typeface="verdana" panose="020B0604030504040204" pitchFamily="34" charset="0"/>
              </a:rPr>
              <a:t>These numeric values are treated like a number data type. The numeric data type can be used to represent both integers and fractions. TypeScript also supports Binary(Base 2), Octal(Base 8), Decimal(Base 10), and Hexadecimal(Base 16) literals.</a:t>
            </a:r>
          </a:p>
          <a:p>
            <a:endParaRPr lang="en-US" sz="1500" dirty="0">
              <a:solidFill>
                <a:srgbClr val="000000"/>
              </a:solidFill>
              <a:latin typeface="verdana" panose="020B0604030504040204" pitchFamily="34" charset="0"/>
            </a:endParaRPr>
          </a:p>
          <a:p>
            <a:r>
              <a:rPr lang="en-US" sz="1500" b="1" i="0" dirty="0">
                <a:solidFill>
                  <a:srgbClr val="000000"/>
                </a:solidFill>
                <a:effectLst/>
                <a:latin typeface="verdana" panose="020B0604030504040204" pitchFamily="34" charset="0"/>
              </a:rPr>
              <a:t>Void: </a:t>
            </a:r>
            <a:r>
              <a:rPr lang="en-US" sz="1500" b="0" i="0" dirty="0">
                <a:solidFill>
                  <a:srgbClr val="000000"/>
                </a:solidFill>
                <a:effectLst/>
                <a:latin typeface="verdana" panose="020B0604030504040204" pitchFamily="34" charset="0"/>
              </a:rPr>
              <a:t>A void is a return type of the functions which do not return any type of value. It is used where no data type is available. A variable of type void is not useful because we can only assign undefined or null to them. An undefined data type denotes uninitialized variable, whereas null represents a variable whose value is undefined.</a:t>
            </a:r>
          </a:p>
          <a:p>
            <a:endParaRPr lang="en-US" sz="1500" dirty="0">
              <a:solidFill>
                <a:srgbClr val="000000"/>
              </a:solidFill>
              <a:latin typeface="verdana" panose="020B0604030504040204" pitchFamily="34" charset="0"/>
            </a:endParaRPr>
          </a:p>
          <a:p>
            <a:r>
              <a:rPr lang="en-US" sz="1500" b="1" i="0" dirty="0">
                <a:solidFill>
                  <a:srgbClr val="000000"/>
                </a:solidFill>
                <a:effectLst/>
                <a:latin typeface="verdana" panose="020B0604030504040204" pitchFamily="34" charset="0"/>
              </a:rPr>
              <a:t>String: </a:t>
            </a:r>
            <a:r>
              <a:rPr lang="en-US" sz="1500" b="0" i="0" dirty="0">
                <a:solidFill>
                  <a:srgbClr val="000000"/>
                </a:solidFill>
                <a:effectLst/>
                <a:latin typeface="verdana" panose="020B0604030504040204" pitchFamily="34" charset="0"/>
              </a:rPr>
              <a:t>We will use the string data type to represents the text in TypeScript. String type work with textual data. We include string literals in our scripts by enclosing them in single or double quotation marks.</a:t>
            </a:r>
          </a:p>
          <a:p>
            <a:endParaRPr lang="en-US" sz="1500" dirty="0">
              <a:solidFill>
                <a:srgbClr val="000000"/>
              </a:solidFill>
              <a:latin typeface="verdana" panose="020B0604030504040204" pitchFamily="34" charset="0"/>
            </a:endParaRPr>
          </a:p>
          <a:p>
            <a:r>
              <a:rPr lang="en-US" sz="1500" b="1" i="0" dirty="0">
                <a:solidFill>
                  <a:srgbClr val="000000"/>
                </a:solidFill>
                <a:effectLst/>
                <a:latin typeface="verdana" panose="020B0604030504040204" pitchFamily="34" charset="0"/>
              </a:rPr>
              <a:t>Null: </a:t>
            </a:r>
            <a:r>
              <a:rPr lang="en-US" sz="1500" b="0" i="0" dirty="0">
                <a:solidFill>
                  <a:srgbClr val="000000"/>
                </a:solidFill>
                <a:effectLst/>
                <a:latin typeface="verdana" panose="020B0604030504040204" pitchFamily="34" charset="0"/>
              </a:rPr>
              <a:t>Null represents a variable whose value is undefined. Much like the void, it is not extremely useful on its own. The Null accepts only one value, which is null. The Null keyword is used to define the Null type in TypeScript, but it is not useful because we can only assign a null value to it.</a:t>
            </a:r>
          </a:p>
          <a:p>
            <a:endParaRPr lang="en-US" sz="1500" dirty="0">
              <a:solidFill>
                <a:srgbClr val="000000"/>
              </a:solidFill>
              <a:latin typeface="verdana" panose="020B0604030504040204" pitchFamily="34" charset="0"/>
            </a:endParaRPr>
          </a:p>
          <a:p>
            <a:r>
              <a:rPr lang="en-US" sz="1500" b="1" i="0" dirty="0">
                <a:solidFill>
                  <a:srgbClr val="000000"/>
                </a:solidFill>
                <a:effectLst/>
                <a:latin typeface="verdana" panose="020B0604030504040204" pitchFamily="34" charset="0"/>
              </a:rPr>
              <a:t>Boolean: </a:t>
            </a:r>
            <a:r>
              <a:rPr lang="en-US" sz="1500" dirty="0">
                <a:solidFill>
                  <a:srgbClr val="000000"/>
                </a:solidFill>
                <a:latin typeface="verdana" panose="020B0604030504040204" pitchFamily="34" charset="0"/>
              </a:rPr>
              <a:t>T</a:t>
            </a:r>
            <a:r>
              <a:rPr lang="en-US" sz="1500" b="0" i="0" dirty="0">
                <a:solidFill>
                  <a:srgbClr val="000000"/>
                </a:solidFill>
                <a:effectLst/>
                <a:latin typeface="verdana" panose="020B0604030504040204" pitchFamily="34" charset="0"/>
              </a:rPr>
              <a:t>he Boolean data type can have only two values. They are "true" and "false." A Boolean value is a truth value which specifies whether the condition is true or not.</a:t>
            </a:r>
            <a:endParaRPr lang="en-US" sz="1500" b="1" i="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3741294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8253" y="1110"/>
            <a:ext cx="12153747" cy="787455"/>
          </a:xfrm>
        </p:spPr>
        <p:txBody>
          <a:bodyPr>
            <a:normAutofit/>
          </a:bodyPr>
          <a:lstStyle/>
          <a:p>
            <a:pPr algn="ctr"/>
            <a:r>
              <a:rPr lang="en-US" sz="3200" b="1" u="sng" dirty="0"/>
              <a:t>TYPESCRIPT TYPES</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38254" y="662730"/>
            <a:ext cx="3116008" cy="6194160"/>
          </a:xfrm>
        </p:spPr>
        <p:txBody>
          <a:bodyPr>
            <a:normAutofit fontScale="92500" lnSpcReduction="20000"/>
          </a:bodyPr>
          <a:lstStyle/>
          <a:p>
            <a:pPr>
              <a:lnSpc>
                <a:spcPct val="110000"/>
              </a:lnSpc>
            </a:pPr>
            <a:r>
              <a:rPr lang="en-US" sz="3200" dirty="0"/>
              <a:t>Static</a:t>
            </a:r>
          </a:p>
          <a:p>
            <a:pPr lvl="1">
              <a:lnSpc>
                <a:spcPct val="110000"/>
              </a:lnSpc>
            </a:pPr>
            <a:r>
              <a:rPr lang="en-US" sz="2400" dirty="0"/>
              <a:t>Built-In</a:t>
            </a:r>
          </a:p>
          <a:p>
            <a:pPr lvl="2">
              <a:lnSpc>
                <a:spcPct val="110000"/>
              </a:lnSpc>
            </a:pPr>
            <a:r>
              <a:rPr lang="en-US" dirty="0"/>
              <a:t>Number</a:t>
            </a:r>
          </a:p>
          <a:p>
            <a:pPr lvl="2">
              <a:lnSpc>
                <a:spcPct val="110000"/>
              </a:lnSpc>
            </a:pPr>
            <a:r>
              <a:rPr lang="en-US" dirty="0"/>
              <a:t>Void</a:t>
            </a:r>
          </a:p>
          <a:p>
            <a:pPr lvl="2">
              <a:lnSpc>
                <a:spcPct val="110000"/>
              </a:lnSpc>
            </a:pPr>
            <a:r>
              <a:rPr lang="en-US" dirty="0"/>
              <a:t>String</a:t>
            </a:r>
          </a:p>
          <a:p>
            <a:pPr lvl="2">
              <a:lnSpc>
                <a:spcPct val="110000"/>
              </a:lnSpc>
            </a:pPr>
            <a:r>
              <a:rPr lang="en-US" dirty="0"/>
              <a:t>Null</a:t>
            </a:r>
          </a:p>
          <a:p>
            <a:pPr lvl="2">
              <a:lnSpc>
                <a:spcPct val="110000"/>
              </a:lnSpc>
            </a:pPr>
            <a:r>
              <a:rPr lang="en-US" dirty="0"/>
              <a:t>Boolean</a:t>
            </a:r>
          </a:p>
          <a:p>
            <a:pPr lvl="1">
              <a:lnSpc>
                <a:spcPct val="110000"/>
              </a:lnSpc>
            </a:pPr>
            <a:r>
              <a:rPr lang="en-US" sz="2400" dirty="0">
                <a:solidFill>
                  <a:srgbClr val="C00000"/>
                </a:solidFill>
              </a:rPr>
              <a:t>User-Defined</a:t>
            </a:r>
          </a:p>
          <a:p>
            <a:pPr lvl="2">
              <a:lnSpc>
                <a:spcPct val="110000"/>
              </a:lnSpc>
            </a:pPr>
            <a:r>
              <a:rPr lang="en-US" sz="2200" dirty="0">
                <a:solidFill>
                  <a:srgbClr val="C00000"/>
                </a:solidFill>
              </a:rPr>
              <a:t>Array</a:t>
            </a:r>
          </a:p>
          <a:p>
            <a:pPr lvl="2">
              <a:lnSpc>
                <a:spcPct val="110000"/>
              </a:lnSpc>
            </a:pPr>
            <a:r>
              <a:rPr lang="en-US" sz="2200" dirty="0" err="1">
                <a:solidFill>
                  <a:srgbClr val="C00000"/>
                </a:solidFill>
              </a:rPr>
              <a:t>Touple</a:t>
            </a:r>
            <a:endParaRPr lang="en-US" sz="2200" dirty="0">
              <a:solidFill>
                <a:srgbClr val="C00000"/>
              </a:solidFill>
            </a:endParaRPr>
          </a:p>
          <a:p>
            <a:pPr lvl="2">
              <a:lnSpc>
                <a:spcPct val="110000"/>
              </a:lnSpc>
            </a:pPr>
            <a:r>
              <a:rPr lang="en-US" sz="2200" dirty="0">
                <a:solidFill>
                  <a:srgbClr val="C00000"/>
                </a:solidFill>
              </a:rPr>
              <a:t>Class</a:t>
            </a:r>
          </a:p>
          <a:p>
            <a:pPr lvl="2">
              <a:lnSpc>
                <a:spcPct val="110000"/>
              </a:lnSpc>
            </a:pPr>
            <a:r>
              <a:rPr lang="en-US" sz="2200" dirty="0">
                <a:solidFill>
                  <a:srgbClr val="C00000"/>
                </a:solidFill>
              </a:rPr>
              <a:t>Enum</a:t>
            </a:r>
          </a:p>
          <a:p>
            <a:pPr lvl="2">
              <a:lnSpc>
                <a:spcPct val="110000"/>
              </a:lnSpc>
            </a:pPr>
            <a:r>
              <a:rPr lang="en-US" sz="2200" dirty="0">
                <a:solidFill>
                  <a:srgbClr val="C00000"/>
                </a:solidFill>
              </a:rPr>
              <a:t>Interface</a:t>
            </a:r>
          </a:p>
          <a:p>
            <a:pPr lvl="2">
              <a:lnSpc>
                <a:spcPct val="110000"/>
              </a:lnSpc>
            </a:pPr>
            <a:r>
              <a:rPr lang="en-US" sz="2200" dirty="0">
                <a:solidFill>
                  <a:srgbClr val="C00000"/>
                </a:solidFill>
              </a:rPr>
              <a:t>Functions</a:t>
            </a:r>
          </a:p>
          <a:p>
            <a:pPr>
              <a:lnSpc>
                <a:spcPct val="110000"/>
              </a:lnSpc>
            </a:pPr>
            <a:r>
              <a:rPr lang="en-US" sz="3200" dirty="0"/>
              <a:t>Generic</a:t>
            </a:r>
          </a:p>
          <a:p>
            <a:pPr>
              <a:lnSpc>
                <a:spcPct val="110000"/>
              </a:lnSpc>
            </a:pPr>
            <a:r>
              <a:rPr lang="en-US" sz="3200" dirty="0"/>
              <a:t>Decorators</a:t>
            </a:r>
          </a:p>
        </p:txBody>
      </p:sp>
      <p:sp>
        <p:nvSpPr>
          <p:cNvPr id="5" name="TextBox 4">
            <a:extLst>
              <a:ext uri="{FF2B5EF4-FFF2-40B4-BE49-F238E27FC236}">
                <a16:creationId xmlns:a16="http://schemas.microsoft.com/office/drawing/2014/main" id="{2446913D-739C-46B2-8B0B-09DF64AEDB61}"/>
              </a:ext>
            </a:extLst>
          </p:cNvPr>
          <p:cNvSpPr txBox="1"/>
          <p:nvPr/>
        </p:nvSpPr>
        <p:spPr>
          <a:xfrm>
            <a:off x="2827091" y="599357"/>
            <a:ext cx="9219064" cy="6324808"/>
          </a:xfrm>
          <a:prstGeom prst="rect">
            <a:avLst/>
          </a:prstGeom>
          <a:noFill/>
        </p:spPr>
        <p:txBody>
          <a:bodyPr wrap="square" rtlCol="0">
            <a:spAutoFit/>
          </a:bodyPr>
          <a:lstStyle/>
          <a:p>
            <a:r>
              <a:rPr lang="en-US" sz="1500" b="1" i="0" dirty="0">
                <a:solidFill>
                  <a:srgbClr val="000000"/>
                </a:solidFill>
                <a:effectLst/>
                <a:latin typeface="verdana" panose="020B0604030504040204" pitchFamily="34" charset="0"/>
              </a:rPr>
              <a:t>Array: </a:t>
            </a:r>
            <a:r>
              <a:rPr lang="en-US" sz="1500" b="0" i="0" dirty="0">
                <a:solidFill>
                  <a:srgbClr val="000000"/>
                </a:solidFill>
                <a:effectLst/>
                <a:latin typeface="verdana" panose="020B0604030504040204" pitchFamily="34" charset="0"/>
              </a:rPr>
              <a:t>An array is a collection of elements of the same data type. Like JavaScript, TypeScript also allows us to work with arrays of values. </a:t>
            </a:r>
            <a:r>
              <a:rPr lang="en-US" sz="1500" b="0" i="0" dirty="0" err="1">
                <a:solidFill>
                  <a:srgbClr val="000000"/>
                </a:solidFill>
                <a:effectLst/>
                <a:latin typeface="verdana" panose="020B0604030504040204" pitchFamily="34" charset="0"/>
              </a:rPr>
              <a:t>E.g</a:t>
            </a:r>
            <a:r>
              <a:rPr lang="en-US" sz="1500" b="0" i="0" dirty="0">
                <a:solidFill>
                  <a:srgbClr val="000000"/>
                </a:solidFill>
                <a:effectLst/>
                <a:latin typeface="verdana" panose="020B0604030504040204" pitchFamily="34" charset="0"/>
              </a:rPr>
              <a:t> var list=[1,5,7];</a:t>
            </a:r>
          </a:p>
          <a:p>
            <a:endParaRPr lang="en-US" sz="1500" dirty="0">
              <a:solidFill>
                <a:srgbClr val="000000"/>
              </a:solidFill>
              <a:latin typeface="verdana" panose="020B0604030504040204" pitchFamily="34" charset="0"/>
            </a:endParaRPr>
          </a:p>
          <a:p>
            <a:r>
              <a:rPr lang="en-US" sz="1500" b="1" i="0" dirty="0" err="1">
                <a:solidFill>
                  <a:srgbClr val="000000"/>
                </a:solidFill>
                <a:effectLst/>
                <a:latin typeface="verdana" panose="020B0604030504040204" pitchFamily="34" charset="0"/>
              </a:rPr>
              <a:t>Touple</a:t>
            </a:r>
            <a:r>
              <a:rPr lang="en-US" sz="1500" b="1" i="0" dirty="0">
                <a:solidFill>
                  <a:srgbClr val="000000"/>
                </a:solidFill>
                <a:effectLst/>
                <a:latin typeface="verdana" panose="020B0604030504040204" pitchFamily="34" charset="0"/>
              </a:rPr>
              <a:t>: </a:t>
            </a:r>
            <a:r>
              <a:rPr lang="en-US" sz="1500" b="0" i="0" dirty="0">
                <a:solidFill>
                  <a:srgbClr val="000000"/>
                </a:solidFill>
                <a:effectLst/>
                <a:latin typeface="verdana" panose="020B0604030504040204" pitchFamily="34" charset="0"/>
              </a:rPr>
              <a:t>The </a:t>
            </a:r>
            <a:r>
              <a:rPr lang="en-US" sz="1500" b="0" i="0" dirty="0" err="1">
                <a:solidFill>
                  <a:srgbClr val="000000"/>
                </a:solidFill>
                <a:effectLst/>
                <a:latin typeface="verdana" panose="020B0604030504040204" pitchFamily="34" charset="0"/>
              </a:rPr>
              <a:t>Touple</a:t>
            </a:r>
            <a:r>
              <a:rPr lang="en-US" sz="1500" b="0" i="0" dirty="0">
                <a:solidFill>
                  <a:srgbClr val="000000"/>
                </a:solidFill>
                <a:effectLst/>
                <a:latin typeface="verdana" panose="020B0604030504040204" pitchFamily="34" charset="0"/>
              </a:rPr>
              <a:t> is a data type which includes two sets of values of different data types. It allows us to express an array where the type of a fixed number of elements is known, but they are not the same. For example, if we want to represent a value as a pair of a number and a string, then it can be written as: let value=[</a:t>
            </a:r>
            <a:r>
              <a:rPr lang="en-US" sz="1500" b="0" i="0" dirty="0" err="1">
                <a:solidFill>
                  <a:srgbClr val="000000"/>
                </a:solidFill>
                <a:effectLst/>
                <a:latin typeface="verdana" panose="020B0604030504040204" pitchFamily="34" charset="0"/>
              </a:rPr>
              <a:t>string,number,boolean</a:t>
            </a:r>
            <a:r>
              <a:rPr lang="en-US" sz="1500" b="0" i="0" dirty="0">
                <a:solidFill>
                  <a:srgbClr val="000000"/>
                </a:solidFill>
                <a:effectLst/>
                <a:latin typeface="verdana" panose="020B0604030504040204" pitchFamily="34" charset="0"/>
              </a:rPr>
              <a:t>];</a:t>
            </a:r>
          </a:p>
          <a:p>
            <a:endParaRPr lang="en-US" sz="1500" dirty="0">
              <a:solidFill>
                <a:srgbClr val="000000"/>
              </a:solidFill>
              <a:latin typeface="verdana" panose="020B0604030504040204" pitchFamily="34" charset="0"/>
            </a:endParaRPr>
          </a:p>
          <a:p>
            <a:r>
              <a:rPr lang="en-US" sz="1500" b="1" i="0" dirty="0">
                <a:solidFill>
                  <a:srgbClr val="000000"/>
                </a:solidFill>
                <a:effectLst/>
                <a:latin typeface="verdana" panose="020B0604030504040204" pitchFamily="34" charset="0"/>
              </a:rPr>
              <a:t>Class: </a:t>
            </a:r>
            <a:r>
              <a:rPr lang="en-US" sz="1500" b="0" i="0" dirty="0">
                <a:solidFill>
                  <a:srgbClr val="000000"/>
                </a:solidFill>
                <a:effectLst/>
                <a:latin typeface="verdana" panose="020B0604030504040204" pitchFamily="34" charset="0"/>
              </a:rPr>
              <a:t>Classes are used to create reusable components and acts as a template for creating objects. It is a logical entity which store variables and functions to perform operations. TypeScript gets support for classes from ES6.</a:t>
            </a:r>
          </a:p>
          <a:p>
            <a:endParaRPr lang="en-US" sz="1500" dirty="0">
              <a:solidFill>
                <a:srgbClr val="000000"/>
              </a:solidFill>
              <a:latin typeface="verdana" panose="020B0604030504040204" pitchFamily="34" charset="0"/>
            </a:endParaRPr>
          </a:p>
          <a:p>
            <a:r>
              <a:rPr lang="en-US" sz="1500" b="1" i="0" dirty="0">
                <a:solidFill>
                  <a:srgbClr val="000000"/>
                </a:solidFill>
                <a:effectLst/>
                <a:latin typeface="verdana" panose="020B0604030504040204" pitchFamily="34" charset="0"/>
              </a:rPr>
              <a:t>Enum: </a:t>
            </a:r>
            <a:r>
              <a:rPr lang="en-US" sz="1500" b="0" i="0" dirty="0">
                <a:solidFill>
                  <a:srgbClr val="000000"/>
                </a:solidFill>
                <a:effectLst/>
                <a:latin typeface="verdana" panose="020B0604030504040204" pitchFamily="34" charset="0"/>
              </a:rPr>
              <a:t>Enums define a set of named constant. TypeScript provides both string-based and numeric-based </a:t>
            </a:r>
            <a:r>
              <a:rPr lang="en-US" sz="1500" b="0" i="0" dirty="0" err="1">
                <a:solidFill>
                  <a:srgbClr val="000000"/>
                </a:solidFill>
                <a:effectLst/>
                <a:latin typeface="verdana" panose="020B0604030504040204" pitchFamily="34" charset="0"/>
              </a:rPr>
              <a:t>enums</a:t>
            </a:r>
            <a:r>
              <a:rPr lang="en-US" sz="1500" b="0" i="0" dirty="0">
                <a:solidFill>
                  <a:srgbClr val="000000"/>
                </a:solidFill>
                <a:effectLst/>
                <a:latin typeface="verdana" panose="020B0604030504040204" pitchFamily="34" charset="0"/>
              </a:rPr>
              <a:t>. By default, </a:t>
            </a:r>
            <a:r>
              <a:rPr lang="en-US" sz="1500" b="0" i="0" dirty="0" err="1">
                <a:solidFill>
                  <a:srgbClr val="000000"/>
                </a:solidFill>
                <a:effectLst/>
                <a:latin typeface="verdana" panose="020B0604030504040204" pitchFamily="34" charset="0"/>
              </a:rPr>
              <a:t>enums</a:t>
            </a:r>
            <a:r>
              <a:rPr lang="en-US" sz="1500" b="0" i="0" dirty="0">
                <a:solidFill>
                  <a:srgbClr val="000000"/>
                </a:solidFill>
                <a:effectLst/>
                <a:latin typeface="verdana" panose="020B0604030504040204" pitchFamily="34" charset="0"/>
              </a:rPr>
              <a:t> begin numbering their elements starting from 0, but we can also change this by manually setting the value to one of its elements. TypeScript gets support for </a:t>
            </a:r>
            <a:r>
              <a:rPr lang="en-US" sz="1500" b="0" i="0" dirty="0" err="1">
                <a:solidFill>
                  <a:srgbClr val="000000"/>
                </a:solidFill>
                <a:effectLst/>
                <a:latin typeface="verdana" panose="020B0604030504040204" pitchFamily="34" charset="0"/>
              </a:rPr>
              <a:t>enums</a:t>
            </a:r>
            <a:r>
              <a:rPr lang="en-US" sz="1500" b="0" i="0" dirty="0">
                <a:solidFill>
                  <a:srgbClr val="000000"/>
                </a:solidFill>
                <a:effectLst/>
                <a:latin typeface="verdana" panose="020B0604030504040204" pitchFamily="34" charset="0"/>
              </a:rPr>
              <a:t> from ES6.</a:t>
            </a:r>
          </a:p>
          <a:p>
            <a:endParaRPr lang="en-US" sz="1500" dirty="0">
              <a:solidFill>
                <a:srgbClr val="000000"/>
              </a:solidFill>
              <a:latin typeface="verdana" panose="020B0604030504040204" pitchFamily="34" charset="0"/>
            </a:endParaRPr>
          </a:p>
          <a:p>
            <a:r>
              <a:rPr lang="en-US" sz="1500" b="1" dirty="0">
                <a:solidFill>
                  <a:srgbClr val="000000"/>
                </a:solidFill>
                <a:latin typeface="verdana" panose="020B0604030504040204" pitchFamily="34" charset="0"/>
              </a:rPr>
              <a:t>I</a:t>
            </a:r>
            <a:r>
              <a:rPr lang="en-US" sz="1500" b="1" i="0" dirty="0">
                <a:solidFill>
                  <a:srgbClr val="000000"/>
                </a:solidFill>
                <a:effectLst/>
                <a:latin typeface="verdana" panose="020B0604030504040204" pitchFamily="34" charset="0"/>
              </a:rPr>
              <a:t>nterface: </a:t>
            </a:r>
            <a:r>
              <a:rPr lang="en-US" sz="1500" b="0" i="0" dirty="0">
                <a:solidFill>
                  <a:srgbClr val="000000"/>
                </a:solidFill>
                <a:effectLst/>
                <a:latin typeface="verdana" panose="020B0604030504040204" pitchFamily="34" charset="0"/>
              </a:rPr>
              <a:t>An Interface is a structure which acts as a contract in our application. It defines the syntax for classes to follow, means a class which implements an interface is bound to implement all its members. It cannot be instantiated but can be referenced by the class which implements it. The TypeScript compiler uses interface for type-checking that is also known as "duck typing" or "structural subtyping.“</a:t>
            </a:r>
            <a:br>
              <a:rPr lang="en-US" sz="1500" b="0" i="0" dirty="0">
                <a:solidFill>
                  <a:srgbClr val="000000"/>
                </a:solidFill>
                <a:effectLst/>
                <a:latin typeface="verdana" panose="020B0604030504040204" pitchFamily="34" charset="0"/>
              </a:rPr>
            </a:br>
            <a:endParaRPr lang="en-US" sz="1500" b="0" i="0" dirty="0">
              <a:solidFill>
                <a:srgbClr val="000000"/>
              </a:solidFill>
              <a:effectLst/>
              <a:latin typeface="verdana" panose="020B0604030504040204" pitchFamily="34" charset="0"/>
            </a:endParaRPr>
          </a:p>
          <a:p>
            <a:r>
              <a:rPr lang="en-US" sz="1500" b="1" i="0" dirty="0">
                <a:solidFill>
                  <a:srgbClr val="000000"/>
                </a:solidFill>
                <a:effectLst/>
                <a:latin typeface="verdana" panose="020B0604030504040204" pitchFamily="34" charset="0"/>
              </a:rPr>
              <a:t>Functions: </a:t>
            </a:r>
            <a:r>
              <a:rPr lang="en-US" sz="1500" b="0" i="0" dirty="0">
                <a:solidFill>
                  <a:srgbClr val="000000"/>
                </a:solidFill>
                <a:effectLst/>
                <a:latin typeface="verdana" panose="020B0604030504040204" pitchFamily="34" charset="0"/>
              </a:rPr>
              <a:t>A function is the logical blocks of code to organize the program. Like JavaScript, TypeScript can also be used to create functions either as a </a:t>
            </a:r>
            <a:r>
              <a:rPr lang="en-US" sz="1500" b="1" i="0" dirty="0">
                <a:effectLst/>
                <a:latin typeface="verdana" panose="020B0604030504040204" pitchFamily="34" charset="0"/>
              </a:rPr>
              <a:t>named function</a:t>
            </a:r>
            <a:r>
              <a:rPr lang="en-US" sz="1500" b="0" i="0" dirty="0">
                <a:solidFill>
                  <a:srgbClr val="000000"/>
                </a:solidFill>
                <a:effectLst/>
                <a:latin typeface="verdana" panose="020B0604030504040204" pitchFamily="34" charset="0"/>
              </a:rPr>
              <a:t> or as an </a:t>
            </a:r>
            <a:r>
              <a:rPr lang="en-US" sz="1500" b="1" i="0" dirty="0">
                <a:effectLst/>
                <a:latin typeface="verdana" panose="020B0604030504040204" pitchFamily="34" charset="0"/>
              </a:rPr>
              <a:t>anonymous function</a:t>
            </a:r>
            <a:r>
              <a:rPr lang="en-US" sz="1500" b="0" i="0" dirty="0">
                <a:solidFill>
                  <a:srgbClr val="000000"/>
                </a:solidFill>
                <a:effectLst/>
                <a:latin typeface="verdana" panose="020B0604030504040204" pitchFamily="34" charset="0"/>
              </a:rPr>
              <a:t>. Functions ensure that our program is readable, maintainable, and reusable. A function declaration has a function's name, return type, and parameters.</a:t>
            </a:r>
            <a:endParaRPr lang="en-US" sz="1500" b="1" i="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3749800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8253" y="1110"/>
            <a:ext cx="12153747" cy="787455"/>
          </a:xfrm>
        </p:spPr>
        <p:txBody>
          <a:bodyPr>
            <a:normAutofit/>
          </a:bodyPr>
          <a:lstStyle/>
          <a:p>
            <a:pPr algn="ctr"/>
            <a:r>
              <a:rPr lang="en-US" sz="3200" b="1" u="sng" dirty="0"/>
              <a:t>TYPESCRIPT TYPES</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38254" y="662730"/>
            <a:ext cx="3116008" cy="6194160"/>
          </a:xfrm>
        </p:spPr>
        <p:txBody>
          <a:bodyPr>
            <a:normAutofit fontScale="92500" lnSpcReduction="20000"/>
          </a:bodyPr>
          <a:lstStyle/>
          <a:p>
            <a:pPr>
              <a:lnSpc>
                <a:spcPct val="110000"/>
              </a:lnSpc>
            </a:pPr>
            <a:r>
              <a:rPr lang="en-US" sz="3200" dirty="0"/>
              <a:t>Static</a:t>
            </a:r>
          </a:p>
          <a:p>
            <a:pPr lvl="1">
              <a:lnSpc>
                <a:spcPct val="110000"/>
              </a:lnSpc>
            </a:pPr>
            <a:r>
              <a:rPr lang="en-US" sz="2400" dirty="0"/>
              <a:t>Built-In</a:t>
            </a:r>
          </a:p>
          <a:p>
            <a:pPr lvl="2">
              <a:lnSpc>
                <a:spcPct val="110000"/>
              </a:lnSpc>
            </a:pPr>
            <a:r>
              <a:rPr lang="en-US" dirty="0"/>
              <a:t>Number</a:t>
            </a:r>
          </a:p>
          <a:p>
            <a:pPr lvl="2">
              <a:lnSpc>
                <a:spcPct val="110000"/>
              </a:lnSpc>
            </a:pPr>
            <a:r>
              <a:rPr lang="en-US" dirty="0"/>
              <a:t>Void</a:t>
            </a:r>
          </a:p>
          <a:p>
            <a:pPr lvl="2">
              <a:lnSpc>
                <a:spcPct val="110000"/>
              </a:lnSpc>
            </a:pPr>
            <a:r>
              <a:rPr lang="en-US" dirty="0"/>
              <a:t>String</a:t>
            </a:r>
          </a:p>
          <a:p>
            <a:pPr lvl="2">
              <a:lnSpc>
                <a:spcPct val="110000"/>
              </a:lnSpc>
            </a:pPr>
            <a:r>
              <a:rPr lang="en-US" dirty="0"/>
              <a:t>Null</a:t>
            </a:r>
          </a:p>
          <a:p>
            <a:pPr lvl="2">
              <a:lnSpc>
                <a:spcPct val="110000"/>
              </a:lnSpc>
            </a:pPr>
            <a:r>
              <a:rPr lang="en-US" dirty="0"/>
              <a:t>Boolean</a:t>
            </a:r>
          </a:p>
          <a:p>
            <a:pPr lvl="1">
              <a:lnSpc>
                <a:spcPct val="110000"/>
              </a:lnSpc>
            </a:pPr>
            <a:r>
              <a:rPr lang="en-US" sz="2400" dirty="0"/>
              <a:t>User-Defined</a:t>
            </a:r>
          </a:p>
          <a:p>
            <a:pPr lvl="2">
              <a:lnSpc>
                <a:spcPct val="110000"/>
              </a:lnSpc>
            </a:pPr>
            <a:r>
              <a:rPr lang="en-US" sz="2200" dirty="0"/>
              <a:t>Array</a:t>
            </a:r>
          </a:p>
          <a:p>
            <a:pPr lvl="2">
              <a:lnSpc>
                <a:spcPct val="110000"/>
              </a:lnSpc>
            </a:pPr>
            <a:r>
              <a:rPr lang="en-US" sz="2200" dirty="0" err="1"/>
              <a:t>Touple</a:t>
            </a:r>
            <a:endParaRPr lang="en-US" sz="2200" dirty="0"/>
          </a:p>
          <a:p>
            <a:pPr lvl="2">
              <a:lnSpc>
                <a:spcPct val="110000"/>
              </a:lnSpc>
            </a:pPr>
            <a:r>
              <a:rPr lang="en-US" sz="2200" dirty="0"/>
              <a:t>Class</a:t>
            </a:r>
          </a:p>
          <a:p>
            <a:pPr lvl="2">
              <a:lnSpc>
                <a:spcPct val="110000"/>
              </a:lnSpc>
            </a:pPr>
            <a:r>
              <a:rPr lang="en-US" sz="2200" dirty="0"/>
              <a:t>Enum</a:t>
            </a:r>
          </a:p>
          <a:p>
            <a:pPr lvl="2">
              <a:lnSpc>
                <a:spcPct val="110000"/>
              </a:lnSpc>
            </a:pPr>
            <a:r>
              <a:rPr lang="en-US" sz="2200" dirty="0"/>
              <a:t>Interface</a:t>
            </a:r>
          </a:p>
          <a:p>
            <a:pPr lvl="2">
              <a:lnSpc>
                <a:spcPct val="110000"/>
              </a:lnSpc>
            </a:pPr>
            <a:r>
              <a:rPr lang="en-US" sz="2200" dirty="0"/>
              <a:t>Functions</a:t>
            </a:r>
          </a:p>
          <a:p>
            <a:pPr>
              <a:lnSpc>
                <a:spcPct val="110000"/>
              </a:lnSpc>
            </a:pPr>
            <a:r>
              <a:rPr lang="en-US" sz="3200" dirty="0">
                <a:solidFill>
                  <a:srgbClr val="C00000"/>
                </a:solidFill>
              </a:rPr>
              <a:t>Generic</a:t>
            </a:r>
          </a:p>
          <a:p>
            <a:pPr>
              <a:lnSpc>
                <a:spcPct val="110000"/>
              </a:lnSpc>
            </a:pPr>
            <a:r>
              <a:rPr lang="en-US" sz="3200" dirty="0">
                <a:solidFill>
                  <a:srgbClr val="C00000"/>
                </a:solidFill>
              </a:rPr>
              <a:t>Decorators</a:t>
            </a:r>
          </a:p>
        </p:txBody>
      </p:sp>
      <p:sp>
        <p:nvSpPr>
          <p:cNvPr id="5" name="TextBox 4">
            <a:extLst>
              <a:ext uri="{FF2B5EF4-FFF2-40B4-BE49-F238E27FC236}">
                <a16:creationId xmlns:a16="http://schemas.microsoft.com/office/drawing/2014/main" id="{2446913D-739C-46B2-8B0B-09DF64AEDB61}"/>
              </a:ext>
            </a:extLst>
          </p:cNvPr>
          <p:cNvSpPr txBox="1"/>
          <p:nvPr/>
        </p:nvSpPr>
        <p:spPr>
          <a:xfrm>
            <a:off x="2827091" y="599357"/>
            <a:ext cx="9219064" cy="5232202"/>
          </a:xfrm>
          <a:prstGeom prst="rect">
            <a:avLst/>
          </a:prstGeom>
          <a:noFill/>
        </p:spPr>
        <p:txBody>
          <a:bodyPr wrap="square" rtlCol="0">
            <a:spAutoFit/>
          </a:bodyPr>
          <a:lstStyle/>
          <a:p>
            <a:pPr algn="l"/>
            <a:r>
              <a:rPr lang="en-US" sz="1600" b="1" i="0" dirty="0">
                <a:solidFill>
                  <a:srgbClr val="000000"/>
                </a:solidFill>
                <a:effectLst/>
                <a:latin typeface="verdana" panose="020B0604030504040204" pitchFamily="34" charset="0"/>
              </a:rPr>
              <a:t>Generic: </a:t>
            </a:r>
            <a:r>
              <a:rPr lang="en-US" sz="1600" i="0" dirty="0">
                <a:solidFill>
                  <a:srgbClr val="000000"/>
                </a:solidFill>
                <a:effectLst/>
                <a:latin typeface="verdana" panose="020B0604030504040204" pitchFamily="34" charset="0"/>
              </a:rPr>
              <a:t>It</a:t>
            </a:r>
            <a:r>
              <a:rPr lang="en-US" sz="1600" b="0" i="0" dirty="0">
                <a:solidFill>
                  <a:srgbClr val="000000"/>
                </a:solidFill>
                <a:effectLst/>
                <a:latin typeface="verdana" panose="020B0604030504040204" pitchFamily="34" charset="0"/>
              </a:rPr>
              <a:t> is used to create a component which can work with a variety of data type rather than a single one. It allows a way to create reusable components. It ensures that the program is flexible as well as scalable in the long term. TypeScript uses generics with the type variable &lt;T&gt; that denotes types. The type of generic functions is just like non-generic functions, with the type parameters listed first, similarly to function declarations.</a:t>
            </a:r>
          </a:p>
          <a:p>
            <a:pPr algn="l"/>
            <a:r>
              <a:rPr lang="en-US" sz="1600" b="1" i="0" dirty="0">
                <a:solidFill>
                  <a:srgbClr val="000000"/>
                </a:solidFill>
                <a:effectLst/>
                <a:latin typeface="verdana" panose="020B0604030504040204" pitchFamily="34" charset="0"/>
              </a:rPr>
              <a:t>Example</a:t>
            </a:r>
            <a:endParaRPr lang="en-US" sz="1600" dirty="0">
              <a:solidFill>
                <a:srgbClr val="000000"/>
              </a:solidFill>
              <a:latin typeface="verdana" panose="020B0604030504040204" pitchFamily="34" charset="0"/>
            </a:endParaRPr>
          </a:p>
          <a:p>
            <a:pPr algn="l"/>
            <a:r>
              <a:rPr lang="en-US" sz="1600" b="0" i="0" dirty="0">
                <a:solidFill>
                  <a:srgbClr val="000000"/>
                </a:solidFill>
                <a:effectLst/>
                <a:latin typeface="verdana" panose="020B0604030504040204" pitchFamily="34" charset="0"/>
              </a:rPr>
              <a:t>function identity</a:t>
            </a:r>
            <a:r>
              <a:rPr lang="en-US" sz="1600" b="1" i="0" dirty="0">
                <a:solidFill>
                  <a:srgbClr val="006699"/>
                </a:solidFill>
                <a:effectLst/>
                <a:latin typeface="verdana" panose="020B0604030504040204" pitchFamily="34" charset="0"/>
              </a:rPr>
              <a:t>&lt;T&gt;</a:t>
            </a:r>
            <a:r>
              <a:rPr lang="en-US" sz="1600" b="0" i="0" dirty="0">
                <a:solidFill>
                  <a:srgbClr val="000000"/>
                </a:solidFill>
                <a:effectLst/>
                <a:latin typeface="verdana" panose="020B0604030504040204" pitchFamily="34" charset="0"/>
              </a:rPr>
              <a:t>(</a:t>
            </a:r>
            <a:r>
              <a:rPr lang="en-US" sz="1600" b="0" i="0" dirty="0" err="1">
                <a:solidFill>
                  <a:srgbClr val="000000"/>
                </a:solidFill>
                <a:effectLst/>
                <a:latin typeface="verdana" panose="020B0604030504040204" pitchFamily="34" charset="0"/>
              </a:rPr>
              <a:t>arg</a:t>
            </a:r>
            <a:r>
              <a:rPr lang="en-US" sz="1600" b="0" i="0" dirty="0">
                <a:solidFill>
                  <a:srgbClr val="000000"/>
                </a:solidFill>
                <a:effectLst/>
                <a:latin typeface="verdana" panose="020B0604030504040204" pitchFamily="34" charset="0"/>
              </a:rPr>
              <a:t>: T): T {  </a:t>
            </a:r>
          </a:p>
          <a:p>
            <a:pPr algn="l"/>
            <a:r>
              <a:rPr lang="en-US" sz="1600" b="0" i="0" dirty="0">
                <a:solidFill>
                  <a:srgbClr val="000000"/>
                </a:solidFill>
                <a:effectLst/>
                <a:latin typeface="verdana" panose="020B0604030504040204" pitchFamily="34" charset="0"/>
              </a:rPr>
              <a:t>    return </a:t>
            </a:r>
            <a:r>
              <a:rPr lang="en-US" sz="1600" b="0" i="0" dirty="0" err="1">
                <a:solidFill>
                  <a:srgbClr val="000000"/>
                </a:solidFill>
                <a:effectLst/>
                <a:latin typeface="verdana" panose="020B0604030504040204" pitchFamily="34" charset="0"/>
              </a:rPr>
              <a:t>arg</a:t>
            </a:r>
            <a:r>
              <a:rPr lang="en-US" sz="1600" b="0" i="0" dirty="0">
                <a:solidFill>
                  <a:srgbClr val="000000"/>
                </a:solidFill>
                <a:effectLst/>
                <a:latin typeface="verdana" panose="020B0604030504040204" pitchFamily="34" charset="0"/>
              </a:rPr>
              <a:t>;  </a:t>
            </a:r>
          </a:p>
          <a:p>
            <a:pPr algn="l"/>
            <a:r>
              <a:rPr lang="en-US" sz="1600" b="0" i="0" dirty="0">
                <a:solidFill>
                  <a:srgbClr val="000000"/>
                </a:solidFill>
                <a:effectLst/>
                <a:latin typeface="verdana" panose="020B0604030504040204" pitchFamily="34" charset="0"/>
              </a:rPr>
              <a:t>}  </a:t>
            </a:r>
          </a:p>
          <a:p>
            <a:pPr algn="l"/>
            <a:r>
              <a:rPr lang="en-US" sz="1600" b="0" i="0" dirty="0">
                <a:solidFill>
                  <a:srgbClr val="000000"/>
                </a:solidFill>
                <a:effectLst/>
                <a:latin typeface="verdana" panose="020B0604030504040204" pitchFamily="34" charset="0"/>
              </a:rPr>
              <a:t>let </a:t>
            </a:r>
            <a:r>
              <a:rPr lang="en-US" sz="1600" b="0" i="0" dirty="0">
                <a:solidFill>
                  <a:srgbClr val="FF0000"/>
                </a:solidFill>
                <a:effectLst/>
                <a:latin typeface="verdana" panose="020B0604030504040204" pitchFamily="34" charset="0"/>
              </a:rPr>
              <a:t>output1</a:t>
            </a:r>
            <a:r>
              <a:rPr lang="en-US" sz="1600" b="0" i="0" dirty="0">
                <a:solidFill>
                  <a:srgbClr val="000000"/>
                </a:solidFill>
                <a:effectLst/>
                <a:latin typeface="verdana" panose="020B0604030504040204" pitchFamily="34" charset="0"/>
              </a:rPr>
              <a:t> = </a:t>
            </a:r>
            <a:r>
              <a:rPr lang="en-US" sz="1600" b="0" i="0" dirty="0">
                <a:solidFill>
                  <a:srgbClr val="0000FF"/>
                </a:solidFill>
                <a:effectLst/>
                <a:latin typeface="verdana" panose="020B0604030504040204" pitchFamily="34" charset="0"/>
              </a:rPr>
              <a:t>identity</a:t>
            </a:r>
            <a:r>
              <a:rPr lang="en-US" sz="1600" b="1" i="0" dirty="0">
                <a:solidFill>
                  <a:srgbClr val="006699"/>
                </a:solidFill>
                <a:effectLst/>
                <a:latin typeface="verdana" panose="020B0604030504040204" pitchFamily="34" charset="0"/>
              </a:rPr>
              <a:t>&lt;string&gt;</a:t>
            </a:r>
            <a:r>
              <a:rPr lang="en-US" sz="1600" b="0" i="0" dirty="0">
                <a:solidFill>
                  <a:srgbClr val="000000"/>
                </a:solidFill>
                <a:effectLst/>
                <a:latin typeface="verdana" panose="020B0604030504040204" pitchFamily="34" charset="0"/>
              </a:rPr>
              <a:t>("</a:t>
            </a:r>
            <a:r>
              <a:rPr lang="en-US" sz="1600" b="0" i="0" dirty="0" err="1">
                <a:solidFill>
                  <a:srgbClr val="000000"/>
                </a:solidFill>
                <a:effectLst/>
                <a:latin typeface="verdana" panose="020B0604030504040204" pitchFamily="34" charset="0"/>
              </a:rPr>
              <a:t>myString</a:t>
            </a:r>
            <a:r>
              <a:rPr lang="en-US" sz="1600" b="0" i="0" dirty="0">
                <a:solidFill>
                  <a:srgbClr val="000000"/>
                </a:solidFill>
                <a:effectLst/>
                <a:latin typeface="verdana" panose="020B0604030504040204" pitchFamily="34" charset="0"/>
              </a:rPr>
              <a:t>");  </a:t>
            </a:r>
          </a:p>
          <a:p>
            <a:pPr algn="l"/>
            <a:r>
              <a:rPr lang="en-US" sz="1600" b="0" i="0" dirty="0">
                <a:solidFill>
                  <a:srgbClr val="000000"/>
                </a:solidFill>
                <a:effectLst/>
                <a:latin typeface="verdana" panose="020B0604030504040204" pitchFamily="34" charset="0"/>
              </a:rPr>
              <a:t>let </a:t>
            </a:r>
            <a:r>
              <a:rPr lang="en-US" sz="1600" b="0" i="0" dirty="0">
                <a:solidFill>
                  <a:srgbClr val="FF0000"/>
                </a:solidFill>
                <a:effectLst/>
                <a:latin typeface="verdana" panose="020B0604030504040204" pitchFamily="34" charset="0"/>
              </a:rPr>
              <a:t>output2</a:t>
            </a:r>
            <a:r>
              <a:rPr lang="en-US" sz="1600" b="0" i="0" dirty="0">
                <a:solidFill>
                  <a:srgbClr val="000000"/>
                </a:solidFill>
                <a:effectLst/>
                <a:latin typeface="verdana" panose="020B0604030504040204" pitchFamily="34" charset="0"/>
              </a:rPr>
              <a:t> = </a:t>
            </a:r>
            <a:r>
              <a:rPr lang="en-US" sz="1600" b="0" i="0" dirty="0">
                <a:solidFill>
                  <a:srgbClr val="0000FF"/>
                </a:solidFill>
                <a:effectLst/>
                <a:latin typeface="verdana" panose="020B0604030504040204" pitchFamily="34" charset="0"/>
              </a:rPr>
              <a:t>identity</a:t>
            </a:r>
            <a:r>
              <a:rPr lang="en-US" sz="1600" b="1" i="0" dirty="0">
                <a:solidFill>
                  <a:srgbClr val="006699"/>
                </a:solidFill>
                <a:effectLst/>
                <a:latin typeface="verdana" panose="020B0604030504040204" pitchFamily="34" charset="0"/>
              </a:rPr>
              <a:t>&lt;number&gt;</a:t>
            </a:r>
            <a:r>
              <a:rPr lang="en-US" sz="1600" b="0" i="0" dirty="0">
                <a:solidFill>
                  <a:srgbClr val="000000"/>
                </a:solidFill>
                <a:effectLst/>
                <a:latin typeface="verdana" panose="020B0604030504040204" pitchFamily="34" charset="0"/>
              </a:rPr>
              <a:t>( 100 );  </a:t>
            </a:r>
          </a:p>
          <a:p>
            <a:endParaRPr lang="en-US" sz="1500" b="1" i="0" dirty="0">
              <a:solidFill>
                <a:srgbClr val="000000"/>
              </a:solidFill>
              <a:effectLst/>
              <a:latin typeface="verdana" panose="020B0604030504040204" pitchFamily="34" charset="0"/>
            </a:endParaRPr>
          </a:p>
          <a:p>
            <a:pPr algn="l"/>
            <a:r>
              <a:rPr lang="en-US" sz="1600" b="1" i="0" dirty="0">
                <a:solidFill>
                  <a:srgbClr val="000000"/>
                </a:solidFill>
                <a:effectLst/>
                <a:latin typeface="verdana" panose="020B0604030504040204" pitchFamily="34" charset="0"/>
              </a:rPr>
              <a:t>Decorator: </a:t>
            </a:r>
            <a:r>
              <a:rPr lang="en-US" sz="1600" b="0" i="0" dirty="0">
                <a:solidFill>
                  <a:srgbClr val="000000"/>
                </a:solidFill>
                <a:effectLst/>
                <a:latin typeface="verdana" panose="020B0604030504040204" pitchFamily="34" charset="0"/>
              </a:rPr>
              <a:t>A decorator is a special of data type which can be attached to a class declaration, method, property, accessor, and parameter. It provides a way to add both annotations and a meta-programing syntax for classes and functions. It is used with "@" symbol.</a:t>
            </a:r>
          </a:p>
          <a:p>
            <a:pPr algn="l"/>
            <a:r>
              <a:rPr lang="en-US" sz="1600" b="0" i="0" dirty="0">
                <a:solidFill>
                  <a:srgbClr val="000000"/>
                </a:solidFill>
                <a:effectLst/>
                <a:latin typeface="verdana" panose="020B0604030504040204" pitchFamily="34" charset="0"/>
              </a:rPr>
              <a:t>A decorator is an experimental feature which may change in future releases. To enable support for the decorator, we must enable the </a:t>
            </a:r>
            <a:r>
              <a:rPr lang="en-US" sz="1600" b="1" i="0" dirty="0" err="1">
                <a:solidFill>
                  <a:srgbClr val="000000"/>
                </a:solidFill>
                <a:effectLst/>
                <a:latin typeface="verdana" panose="020B0604030504040204" pitchFamily="34" charset="0"/>
              </a:rPr>
              <a:t>experimentalDecorators</a:t>
            </a:r>
            <a:r>
              <a:rPr lang="en-US" sz="1600" b="0" i="0" dirty="0">
                <a:solidFill>
                  <a:srgbClr val="000000"/>
                </a:solidFill>
                <a:effectLst/>
                <a:latin typeface="verdana" panose="020B0604030504040204" pitchFamily="34" charset="0"/>
              </a:rPr>
              <a:t> compiler option either on the </a:t>
            </a:r>
            <a:r>
              <a:rPr lang="en-US" sz="1600" b="1" i="0" dirty="0">
                <a:solidFill>
                  <a:srgbClr val="000000"/>
                </a:solidFill>
                <a:effectLst/>
                <a:latin typeface="verdana" panose="020B0604030504040204" pitchFamily="34" charset="0"/>
              </a:rPr>
              <a:t>command line</a:t>
            </a:r>
            <a:r>
              <a:rPr lang="en-US" sz="1600" b="0" i="0" dirty="0">
                <a:solidFill>
                  <a:srgbClr val="000000"/>
                </a:solidFill>
                <a:effectLst/>
                <a:latin typeface="verdana" panose="020B0604030504040204" pitchFamily="34" charset="0"/>
              </a:rPr>
              <a:t> or in our </a:t>
            </a:r>
            <a:r>
              <a:rPr lang="en-US" sz="1600" b="0" i="0" dirty="0" err="1">
                <a:solidFill>
                  <a:srgbClr val="000000"/>
                </a:solidFill>
                <a:effectLst/>
                <a:latin typeface="verdana" panose="020B0604030504040204" pitchFamily="34" charset="0"/>
              </a:rPr>
              <a:t>tsconfig.json</a:t>
            </a:r>
            <a:r>
              <a:rPr lang="en-US" sz="1600" b="0" i="0" dirty="0">
                <a:solidFill>
                  <a:srgbClr val="000000"/>
                </a:solidFill>
                <a:effectLst/>
                <a:latin typeface="verdana" panose="020B0604030504040204" pitchFamily="34" charset="0"/>
              </a:rPr>
              <a:t>.</a:t>
            </a:r>
          </a:p>
          <a:p>
            <a:endParaRPr lang="en-US" sz="1500" b="1" i="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25707477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252</TotalTime>
  <Words>1211</Words>
  <Application>Microsoft Office PowerPoint</Application>
  <PresentationFormat>Widescreen</PresentationFormat>
  <Paragraphs>107</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verdana</vt:lpstr>
      <vt:lpstr>Office Theme</vt:lpstr>
      <vt:lpstr>Type script tutorial Episode 3</vt:lpstr>
      <vt:lpstr>TYPESCRIPT TYPES</vt:lpstr>
      <vt:lpstr>TYPESCRIPT TYPES</vt:lpstr>
      <vt:lpstr>TYPESCRIPT TYPES</vt:lpstr>
      <vt:lpstr>TYPESCRIPT TYPES</vt:lpstr>
      <vt:lpstr>TYPESCRIPT TYPES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Type script tutorial Episode 3</dc:title>
  <dc:creator>Albert Quist</dc:creator>
  <cp:lastModifiedBy>Albert Quist</cp:lastModifiedBy>
  <cp:revision>22</cp:revision>
  <dcterms:created xsi:type="dcterms:W3CDTF">2021-04-04T13:18:05Z</dcterms:created>
  <dcterms:modified xsi:type="dcterms:W3CDTF">2021-04-04T17:30:59Z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